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2"/>
  </p:notesMasterIdLst>
  <p:handoutMasterIdLst>
    <p:handoutMasterId r:id="rId33"/>
  </p:handoutMasterIdLst>
  <p:sldIdLst>
    <p:sldId id="314" r:id="rId5"/>
    <p:sldId id="326" r:id="rId6"/>
    <p:sldId id="327" r:id="rId7"/>
    <p:sldId id="328" r:id="rId8"/>
    <p:sldId id="329" r:id="rId9"/>
    <p:sldId id="315" r:id="rId10"/>
    <p:sldId id="331" r:id="rId11"/>
    <p:sldId id="333" r:id="rId12"/>
    <p:sldId id="332" r:id="rId13"/>
    <p:sldId id="335" r:id="rId14"/>
    <p:sldId id="334" r:id="rId15"/>
    <p:sldId id="343" r:id="rId16"/>
    <p:sldId id="344" r:id="rId17"/>
    <p:sldId id="338" r:id="rId18"/>
    <p:sldId id="339" r:id="rId19"/>
    <p:sldId id="340" r:id="rId20"/>
    <p:sldId id="342" r:id="rId21"/>
    <p:sldId id="348" r:id="rId22"/>
    <p:sldId id="345" r:id="rId23"/>
    <p:sldId id="349" r:id="rId24"/>
    <p:sldId id="337" r:id="rId25"/>
    <p:sldId id="346" r:id="rId26"/>
    <p:sldId id="347" r:id="rId27"/>
    <p:sldId id="350" r:id="rId28"/>
    <p:sldId id="330" r:id="rId29"/>
    <p:sldId id="318" r:id="rId30"/>
    <p:sldId id="3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D2D4B-E7E7-C226-8F63-0EAFCC85F0F2}" v="496" dt="2024-12-16T11:35:33.429"/>
    <p1510:client id="{BDA38E17-580F-5087-73B8-294A208BB009}" v="1" dt="2024-12-16T11:36:28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19-13980-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onlinelibrary.wiley.com/doi/10.1002/adbi.202200203" TargetMode="External"/><Relationship Id="rId4" Type="http://schemas.openxmlformats.org/officeDocument/2006/relationships/hyperlink" Target="https://www.nature.com/articles/s41589-021-00962-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/>
              <a:t>DNA Computation Learning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Elementary Modules</a:t>
            </a:r>
          </a:p>
          <a:p>
            <a:endParaRPr lang="en-US" kern="1200" cap="all" baseline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457DB-ABA0-3DE1-F2A9-12C4D6678F39}"/>
              </a:ext>
            </a:extLst>
          </p:cNvPr>
          <p:cNvSpPr txBox="1"/>
          <p:nvPr/>
        </p:nvSpPr>
        <p:spPr>
          <a:xfrm>
            <a:off x="1409446" y="1993365"/>
            <a:ext cx="51792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Bio makers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Target Recognition and Signal Transduction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Signal Amplification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Thresholding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Readout</a:t>
            </a:r>
          </a:p>
        </p:txBody>
      </p:sp>
    </p:spTree>
    <p:extLst>
      <p:ext uri="{BB962C8B-B14F-4D97-AF65-F5344CB8AC3E}">
        <p14:creationId xmlns:p14="http://schemas.microsoft.com/office/powerpoint/2010/main" val="349106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Elementary Modules</a:t>
            </a:r>
          </a:p>
        </p:txBody>
      </p:sp>
      <p:pic>
        <p:nvPicPr>
          <p:cNvPr id="5" name="Picture 4" descr="A diagram of a signal amplification process&#10;&#10;Description automatically generated">
            <a:extLst>
              <a:ext uri="{FF2B5EF4-FFF2-40B4-BE49-F238E27FC236}">
                <a16:creationId xmlns:a16="http://schemas.microsoft.com/office/drawing/2014/main" id="{E7113B81-6D58-5AA1-E525-E636EE5F0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715841"/>
            <a:ext cx="12205071" cy="513498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5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61502-B7DD-52B1-23C0-B65D51E0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/>
              <a:t>Toolboxes </a:t>
            </a:r>
          </a:p>
        </p:txBody>
      </p:sp>
      <p:pic>
        <p:nvPicPr>
          <p:cNvPr id="2" name="Content Placeholder 1" descr="A diagram of a dna sequence&#10;&#10;Description automatically generated">
            <a:extLst>
              <a:ext uri="{FF2B5EF4-FFF2-40B4-BE49-F238E27FC236}">
                <a16:creationId xmlns:a16="http://schemas.microsoft.com/office/drawing/2014/main" id="{2441EFC3-5C4D-A472-E821-A570A9D4A83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399" y="2324568"/>
            <a:ext cx="9444619" cy="3155535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30434-823E-D973-1651-5C8FE731C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5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Genetic Circuit</a:t>
            </a:r>
            <a:endParaRPr lang="en-US" kern="1200" cap="all" baseline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457DB-ABA0-3DE1-F2A9-12C4D6678F39}"/>
              </a:ext>
            </a:extLst>
          </p:cNvPr>
          <p:cNvSpPr txBox="1"/>
          <p:nvPr/>
        </p:nvSpPr>
        <p:spPr>
          <a:xfrm>
            <a:off x="910682" y="2007742"/>
            <a:ext cx="1034070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Cell uses several genetic circuit to sense inputs and produce tailored response.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Artificial genetic circuit can be built for computation.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Biosensors are versatile but faces challenges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Cell free biosensors can bypass issues but costly.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Cell and cell free support diverse transducer, amplification and output modules.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5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Enzyme free Systems</a:t>
            </a:r>
            <a:endParaRPr lang="en-US" kern="1200" cap="all" baseline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457DB-ABA0-3DE1-F2A9-12C4D6678F39}"/>
              </a:ext>
            </a:extLst>
          </p:cNvPr>
          <p:cNvSpPr txBox="1"/>
          <p:nvPr/>
        </p:nvSpPr>
        <p:spPr>
          <a:xfrm>
            <a:off x="910682" y="2007742"/>
            <a:ext cx="93055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DNA hybridization is used for molecular computation via strand displacement.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Strand displacement can be irreversible (TMSD) or reversible (seesaw gates).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Functional nucleic acids like aptamers and ribozymes enable compatibility with various inputs.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82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DNA Tile Assembly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457DB-ABA0-3DE1-F2A9-12C4D6678F39}"/>
              </a:ext>
            </a:extLst>
          </p:cNvPr>
          <p:cNvSpPr txBox="1"/>
          <p:nvPr/>
        </p:nvSpPr>
        <p:spPr>
          <a:xfrm>
            <a:off x="910682" y="2007742"/>
            <a:ext cx="93055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DNA tiles with sticky ends self-assemble into structures following logical rules.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Growth can be controlled by seed structures for sensitive diagnostics.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Can combine with strand displacement for spatiotemporal control.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Transcriptional Systems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93206-5404-591B-2A77-79CBADBC073D}"/>
              </a:ext>
            </a:extLst>
          </p:cNvPr>
          <p:cNvSpPr txBox="1"/>
          <p:nvPr/>
        </p:nvSpPr>
        <p:spPr>
          <a:xfrm>
            <a:off x="1094508" y="1981199"/>
            <a:ext cx="85205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Genelets rely on RNA polymerization and degradation, using RNA polymerases to produce RNA strands and </a:t>
            </a:r>
            <a:r>
              <a:rPr lang="en-US" err="1">
                <a:ea typeface="+mn-lt"/>
                <a:cs typeface="+mn-lt"/>
              </a:rPr>
              <a:t>RNAse</a:t>
            </a:r>
            <a:r>
              <a:rPr lang="en-US">
                <a:ea typeface="+mn-lt"/>
                <a:cs typeface="+mn-lt"/>
              </a:rPr>
              <a:t> enzymes to degrade them.</a:t>
            </a:r>
          </a:p>
          <a:p>
            <a:r>
              <a:rPr lang="en-US"/>
              <a:t>Alternatives: </a:t>
            </a:r>
            <a:r>
              <a:rPr lang="en-US">
                <a:ea typeface="+mn-lt"/>
                <a:cs typeface="+mn-lt"/>
              </a:rPr>
              <a:t>Hairpin-Based Circuits, RTRACS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3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DNA-Enzyme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8AC3F-7AEF-99F5-1E21-4749EE162D8A}"/>
              </a:ext>
            </a:extLst>
          </p:cNvPr>
          <p:cNvSpPr txBox="1"/>
          <p:nvPr/>
        </p:nvSpPr>
        <p:spPr>
          <a:xfrm>
            <a:off x="1059365" y="1672682"/>
            <a:ext cx="90324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These systems leverage DNA templates and enzymatic processing to execute complex dynamic behaviors, such as oscillations, bistability, and excitable responses, with applications in diagnostics, biosensing, and synthetic biology.</a:t>
            </a:r>
          </a:p>
        </p:txBody>
      </p:sp>
    </p:spTree>
    <p:extLst>
      <p:ext uri="{BB962C8B-B14F-4D97-AF65-F5344CB8AC3E}">
        <p14:creationId xmlns:p14="http://schemas.microsoft.com/office/powerpoint/2010/main" val="365250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61502-B7DD-52B1-23C0-B65D51E0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>
            <a:normAutofit/>
          </a:bodyPr>
          <a:lstStyle/>
          <a:p>
            <a:r>
              <a:rPr lang="en-US" sz="4000"/>
              <a:t>Classifier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52EF25-1C1A-9134-275B-C00AB9D6F1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30434-823E-D973-1651-5C8FE731C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45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Boolean and Neural Network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0B3FE-27FD-21E4-C04D-16295AD1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80" y="1716836"/>
            <a:ext cx="7531040" cy="48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5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0304-0F99-37D2-9AA4-55010068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DNA Circuit: SDR based Boolean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2B022-68ED-4FA6-C992-9BAC62CB1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6CDA-5F9E-F207-273F-AF558AC25D2F}"/>
              </a:ext>
            </a:extLst>
          </p:cNvPr>
          <p:cNvSpPr txBox="1"/>
          <p:nvPr/>
        </p:nvSpPr>
        <p:spPr>
          <a:xfrm>
            <a:off x="928254" y="1801091"/>
            <a:ext cx="1014152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Mainly Three Steps:</a:t>
            </a:r>
          </a:p>
          <a:p>
            <a:pPr marL="342900" indent="-342900">
              <a:buAutoNum type="arabicPeriod"/>
            </a:pPr>
            <a:r>
              <a:rPr lang="en-US"/>
              <a:t>Circuit respond to switching signal and generate a current signal.</a:t>
            </a:r>
          </a:p>
          <a:p>
            <a:pPr marL="342900" indent="-342900">
              <a:buAutoNum type="arabicPeriod"/>
            </a:pPr>
            <a:r>
              <a:rPr lang="en-US"/>
              <a:t>Downstream switch respond to current signal. Produce current signal.</a:t>
            </a:r>
          </a:p>
          <a:p>
            <a:pPr marL="342900" indent="-342900">
              <a:buAutoNum type="arabicPeriod"/>
            </a:pPr>
            <a:r>
              <a:rPr lang="en-US"/>
              <a:t>Finally a reporter respond to the current signal using fluorescent.</a:t>
            </a:r>
          </a:p>
          <a:p>
            <a:pPr marL="342900" indent="-342900">
              <a:buAutoNum type="arabicPeriod"/>
            </a:pPr>
            <a:r>
              <a:rPr lang="en-US"/>
              <a:t>Rule: Downstream switch need current and switching signal.</a:t>
            </a:r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82FDB-ADE9-50ED-8746-C69AF428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2" y="3957065"/>
            <a:ext cx="11066611" cy="17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40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Boolean and Neural Network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CCFA7-07B4-4FAA-9336-E89DA1C49E5F}"/>
              </a:ext>
            </a:extLst>
          </p:cNvPr>
          <p:cNvSpPr txBox="1"/>
          <p:nvPr/>
        </p:nvSpPr>
        <p:spPr>
          <a:xfrm>
            <a:off x="997527" y="1717963"/>
            <a:ext cx="8645236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Boolean Logic Circuits</a:t>
            </a:r>
            <a:endParaRPr lang="en-US" sz="1600" b="1"/>
          </a:p>
          <a:p>
            <a:r>
              <a:rPr lang="en-US" sz="1600">
                <a:ea typeface="+mn-lt"/>
                <a:cs typeface="+mn-lt"/>
              </a:rPr>
              <a:t>Inspired by electronic counterparts, with molecular gates outputting 0 or 1.</a:t>
            </a:r>
            <a:endParaRPr lang="en-US" sz="1600"/>
          </a:p>
          <a:p>
            <a:r>
              <a:rPr lang="en-US" sz="1600" i="1">
                <a:ea typeface="+mn-lt"/>
                <a:cs typeface="+mn-lt"/>
              </a:rPr>
              <a:t>Advantages</a:t>
            </a:r>
            <a:r>
              <a:rPr lang="en-US" sz="1600">
                <a:ea typeface="+mn-lt"/>
                <a:cs typeface="+mn-lt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Robust to noise due to binary nature.</a:t>
            </a:r>
            <a:endParaRPr lang="en-US" sz="1600"/>
          </a:p>
          <a:p>
            <a:r>
              <a:rPr lang="en-US" sz="1600" i="1">
                <a:ea typeface="+mn-lt"/>
                <a:cs typeface="+mn-lt"/>
              </a:rPr>
              <a:t>Limitations</a:t>
            </a:r>
            <a:r>
              <a:rPr lang="en-US" sz="1600">
                <a:ea typeface="+mn-lt"/>
                <a:cs typeface="+mn-lt"/>
              </a:rPr>
              <a:t>:</a:t>
            </a:r>
            <a:endParaRPr lang="en-US" sz="1600"/>
          </a:p>
          <a:p>
            <a:pPr marL="342900" indent="-34290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Do not account for the heterogeneity in biomarker concentration.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Handling continuous concentrations requires a large number of gates.</a:t>
            </a:r>
            <a:endParaRPr lang="en-US" sz="1600"/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Neural Network Architectures 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Operate by directly manipulating concentrations, enabling summation.</a:t>
            </a:r>
            <a:endParaRPr lang="en-US" sz="1600"/>
          </a:p>
          <a:p>
            <a:r>
              <a:rPr lang="en-US" sz="1600" i="1">
                <a:ea typeface="+mn-lt"/>
                <a:cs typeface="+mn-lt"/>
              </a:rPr>
              <a:t>Advantages</a:t>
            </a:r>
            <a:r>
              <a:rPr lang="en-US" sz="1600">
                <a:ea typeface="+mn-lt"/>
                <a:cs typeface="+mn-lt"/>
              </a:rPr>
              <a:t>:</a:t>
            </a:r>
            <a:endParaRPr lang="en-US" sz="1600"/>
          </a:p>
          <a:p>
            <a:pPr marL="342900" indent="-34290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Compact design, requiring fewer nucleic acid strands.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Allows individual weight adjustments for flexibility.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Better suited for handling continuous concentration values compared to Boolean circuits.</a:t>
            </a:r>
          </a:p>
          <a:p>
            <a:r>
              <a:rPr lang="en-US" sz="1600"/>
              <a:t>Limitations:</a:t>
            </a:r>
          </a:p>
          <a:p>
            <a:pPr marL="342900" indent="-342900">
              <a:buFont typeface="Arial"/>
              <a:buChar char="•"/>
            </a:pPr>
            <a:r>
              <a:rPr lang="en-US" sz="1600"/>
              <a:t>Require signal amplification</a:t>
            </a:r>
          </a:p>
        </p:txBody>
      </p:sp>
    </p:spTree>
    <p:extLst>
      <p:ext uri="{BB962C8B-B14F-4D97-AF65-F5344CB8AC3E}">
        <p14:creationId xmlns:p14="http://schemas.microsoft.com/office/powerpoint/2010/main" val="1226492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8C33-5AED-78D5-E372-B32CDA0C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701" y="192597"/>
            <a:ext cx="7273637" cy="1646555"/>
          </a:xfrm>
        </p:spPr>
        <p:txBody>
          <a:bodyPr/>
          <a:lstStyle/>
          <a:p>
            <a:r>
              <a:rPr lang="en-US" b="1">
                <a:latin typeface="Open Sans"/>
                <a:ea typeface="Open Sans"/>
                <a:cs typeface="Open Sans"/>
              </a:rPr>
              <a:t>Boolean And Gate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28972-92EC-2FC9-DD5C-B2C658ABB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A diagram of different types of arrows&#10;&#10;Description automatically generated">
            <a:extLst>
              <a:ext uri="{FF2B5EF4-FFF2-40B4-BE49-F238E27FC236}">
                <a16:creationId xmlns:a16="http://schemas.microsoft.com/office/drawing/2014/main" id="{6A0D7FA4-EB95-EF8A-0F4E-8F0B2402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51" y="1342845"/>
            <a:ext cx="9023626" cy="5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Neural Network</a:t>
            </a:r>
          </a:p>
        </p:txBody>
      </p:sp>
      <p:pic>
        <p:nvPicPr>
          <p:cNvPr id="5" name="Picture 4" descr="A diagram of a dna strand&#10;&#10;Description automatically generated">
            <a:extLst>
              <a:ext uri="{FF2B5EF4-FFF2-40B4-BE49-F238E27FC236}">
                <a16:creationId xmlns:a16="http://schemas.microsoft.com/office/drawing/2014/main" id="{6808C079-B1E0-8371-3674-909CD524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830081"/>
            <a:ext cx="9116292" cy="410268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Conclusion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457DB-ABA0-3DE1-F2A9-12C4D6678F39}"/>
              </a:ext>
            </a:extLst>
          </p:cNvPr>
          <p:cNvSpPr txBox="1"/>
          <p:nvPr/>
        </p:nvSpPr>
        <p:spPr>
          <a:xfrm>
            <a:off x="910682" y="2007742"/>
            <a:ext cx="1052761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Biological Parallels in MNNs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MNNs have been applied to classify.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MNNs promise robust, low-cost diagnostics.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MNNs typically require high concentrations of input molecules.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Scaling molecular classifiers for broader clinical use requires addressing issues such as cross-reactivity etc.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MNNs lack in self-learning mechanisms like stochastic gradient descent.</a:t>
            </a:r>
          </a:p>
          <a:p>
            <a:endParaRPr lang="en-US"/>
          </a:p>
          <a:p>
            <a:pPr marL="285750" indent="-285750">
              <a:buFont typeface="Arial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23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Future Implications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457DB-ABA0-3DE1-F2A9-12C4D6678F39}"/>
              </a:ext>
            </a:extLst>
          </p:cNvPr>
          <p:cNvSpPr txBox="1"/>
          <p:nvPr/>
        </p:nvSpPr>
        <p:spPr>
          <a:xfrm>
            <a:off x="910682" y="2007742"/>
            <a:ext cx="105276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Personalized Therapies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Dynamic and Implantable Devices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Low-Cost Global Health Solutions</a:t>
            </a:r>
            <a:endParaRPr lang="en-US"/>
          </a:p>
          <a:p>
            <a:endParaRPr lang="en-US"/>
          </a:p>
          <a:p>
            <a:pPr marL="285750" indent="-285750">
              <a:buFont typeface="Arial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Application: Biosensors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4DFFC-C6ED-D423-65C3-8469742D3C1A}"/>
              </a:ext>
            </a:extLst>
          </p:cNvPr>
          <p:cNvSpPr txBox="1"/>
          <p:nvPr/>
        </p:nvSpPr>
        <p:spPr>
          <a:xfrm>
            <a:off x="914399" y="2022250"/>
            <a:ext cx="4992709" cy="37471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Cell-free biosensors are low-cost, easy-to-use, and field-deployable diagnostic tools.</a:t>
            </a:r>
            <a:endParaRPr lang="en-US" sz="2000"/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They are designed to detect a variety of chemical compounds relevant to human and environmental health.</a:t>
            </a:r>
            <a:endParaRPr lang="en-US" sz="2000"/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Use SDR for processing the output</a:t>
            </a:r>
            <a:r>
              <a:rPr lang="en-US" sz="2000"/>
              <a:t>.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9347E-DBED-2C8C-660B-9FD3DA39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10" y="2022250"/>
            <a:ext cx="4835071" cy="374718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80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  <a:hlinkClick r:id="rId3"/>
              </a:rPr>
              <a:t>https://www.nature.com/articles/s41467-019-13980-y</a:t>
            </a:r>
            <a:endParaRPr lang="en-US">
              <a:ea typeface="+mn-lt"/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https://www.nature.com/articles/s41589-021-00962-9</a:t>
            </a:r>
            <a:endParaRPr lang="en-US">
              <a:ea typeface="+mn-lt"/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5"/>
              </a:rPr>
              <a:t>https://onlinelibrary.wiley.com/doi/10.1002/adbi.202200203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0304-0F99-37D2-9AA4-55010068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Switch Circuit vs two Switch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2B022-68ED-4FA6-C992-9BAC62CB1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6CDA-5F9E-F207-273F-AF558AC25D2F}"/>
              </a:ext>
            </a:extLst>
          </p:cNvPr>
          <p:cNvSpPr txBox="1"/>
          <p:nvPr/>
        </p:nvSpPr>
        <p:spPr>
          <a:xfrm>
            <a:off x="928254" y="1801091"/>
            <a:ext cx="10141527" cy="3724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One Switch Circuit</a:t>
            </a:r>
          </a:p>
          <a:p>
            <a:r>
              <a:rPr lang="en-US"/>
              <a:t>Concentration: switch = 1x, switching signal = 2x</a:t>
            </a:r>
          </a:p>
          <a:p>
            <a:r>
              <a:rPr lang="en-US"/>
              <a:t>Step: mixed on buffer +Mgcl2, reaction at –20 degree.</a:t>
            </a:r>
          </a:p>
          <a:p>
            <a:r>
              <a:rPr lang="en-US"/>
              <a:t>Results: </a:t>
            </a:r>
          </a:p>
          <a:p>
            <a:pPr marL="800100" lvl="1" indent="-342900">
              <a:buFont typeface="Courier New"/>
              <a:buChar char="o"/>
            </a:pPr>
            <a:r>
              <a:rPr lang="en-US"/>
              <a:t>Adding the switch signal result rapid response (t(1/2)=1min)</a:t>
            </a:r>
          </a:p>
          <a:p>
            <a:pPr marL="800100" lvl="1" indent="-342900">
              <a:buFont typeface="Courier New"/>
              <a:buChar char="o"/>
            </a:pPr>
            <a:r>
              <a:rPr lang="en-US"/>
              <a:t>High output in 16 min</a:t>
            </a:r>
          </a:p>
          <a:p>
            <a:endParaRPr lang="en-US"/>
          </a:p>
          <a:p>
            <a:r>
              <a:rPr lang="en-US" sz="2000" b="1"/>
              <a:t>Two Switch Circuit</a:t>
            </a:r>
          </a:p>
          <a:p>
            <a:r>
              <a:rPr lang="en-US"/>
              <a:t>Concentration: upstream switch = 1.5x, downstream switch = 1x, switch signal = 2x to ensure activation.</a:t>
            </a:r>
          </a:p>
          <a:p>
            <a:r>
              <a:rPr lang="en-US"/>
              <a:t>Strategy: Upstream output is sufficient to activate downstream.</a:t>
            </a:r>
          </a:p>
          <a:p>
            <a:r>
              <a:rPr lang="en-US"/>
              <a:t>Results: Both signal present t(1/2)&lt;3min. Faster than traditional DNA based logic gates.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5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0304-0F99-37D2-9AA4-55010068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Fan-out vs Fan-in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6CDA-5F9E-F207-273F-AF558AC25D2F}"/>
              </a:ext>
            </a:extLst>
          </p:cNvPr>
          <p:cNvSpPr txBox="1"/>
          <p:nvPr/>
        </p:nvSpPr>
        <p:spPr>
          <a:xfrm>
            <a:off x="914399" y="2022250"/>
            <a:ext cx="3310129" cy="37471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700" b="1"/>
              <a:t>Fan Out</a:t>
            </a:r>
            <a:endParaRPr lang="en-US"/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/>
              <a:t>Same current to multiple switches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/>
              <a:t>Design: 3:1 ratio of upstream and downstream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700" b="1"/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700" b="1"/>
              <a:t>Fan In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/>
              <a:t>Multiple signal feed into one downstream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/>
              <a:t>Design: Upstream signal have the same sequence 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700" b="1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D459CD7-4D3A-56D7-FE35-1E4CEBEC2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310" y="2237595"/>
            <a:ext cx="6751489" cy="330823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2B022-68ED-4FA6-C992-9BAC62CB1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9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0304-0F99-37D2-9AA4-55010068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Adder with DSC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2B022-68ED-4FA6-C992-9BAC62CB1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diagram of a circuit diagram&#10;&#10;Description automatically generated">
            <a:extLst>
              <a:ext uri="{FF2B5EF4-FFF2-40B4-BE49-F238E27FC236}">
                <a16:creationId xmlns:a16="http://schemas.microsoft.com/office/drawing/2014/main" id="{7722BD66-9E84-77B4-EE9E-33D4AF57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90" y="1551228"/>
            <a:ext cx="80962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3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977559"/>
          </a:xfrm>
        </p:spPr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435819"/>
            <a:ext cx="5181600" cy="31289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Design Rules:</a:t>
            </a:r>
          </a:p>
          <a:p>
            <a:pPr marL="342900" indent="-342900">
              <a:buAutoNum type="arabicPeriod"/>
            </a:pPr>
            <a:r>
              <a:rPr lang="en-US" sz="1800">
                <a:ea typeface="+mn-lt"/>
                <a:cs typeface="+mn-lt"/>
              </a:rPr>
              <a:t>Upstream switch: Only an S domain.</a:t>
            </a:r>
          </a:p>
          <a:p>
            <a:pPr marL="342900" indent="-342900">
              <a:buAutoNum type="arabicPeriod"/>
            </a:pPr>
            <a:r>
              <a:rPr lang="en-US" sz="1800">
                <a:ea typeface="+mn-lt"/>
                <a:cs typeface="+mn-lt"/>
              </a:rPr>
              <a:t>Downstream switch: Both C domain and S domain.</a:t>
            </a:r>
          </a:p>
          <a:p>
            <a:r>
              <a:rPr lang="en-US" sz="1800">
                <a:ea typeface="+mn-lt"/>
                <a:cs typeface="+mn-lt"/>
              </a:rPr>
              <a:t>Efficiency:</a:t>
            </a:r>
          </a:p>
          <a:p>
            <a:pPr marL="342900" indent="-342900">
              <a:buAutoNum type="arabicPeriod"/>
            </a:pPr>
            <a:r>
              <a:rPr lang="en-US" sz="1800">
                <a:ea typeface="+mn-lt"/>
                <a:cs typeface="+mn-lt"/>
              </a:rPr>
              <a:t>Handles NOT logic more efficiently.</a:t>
            </a:r>
          </a:p>
          <a:p>
            <a:pPr marL="342900" indent="-342900">
              <a:buAutoNum type="arabicPeriod"/>
            </a:pPr>
            <a:r>
              <a:rPr lang="en-US" sz="1800">
                <a:ea typeface="+mn-lt"/>
                <a:cs typeface="+mn-lt"/>
              </a:rPr>
              <a:t>Requires fewer computing elements, enabling more complex functions.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Applications:</a:t>
            </a:r>
            <a:endParaRPr lang="en-US" sz="1800"/>
          </a:p>
          <a:p>
            <a:pPr marL="342900" indent="-342900">
              <a:buAutoNum type="arabicPeriod"/>
            </a:pPr>
            <a:r>
              <a:rPr lang="en-US" sz="1800">
                <a:ea typeface="+mn-lt"/>
                <a:cs typeface="+mn-lt"/>
              </a:rPr>
              <a:t>High-speed, high-SNR molecular computing.</a:t>
            </a:r>
          </a:p>
          <a:p>
            <a:pPr marL="342900" indent="-342900">
              <a:buAutoNum type="arabicPeriod"/>
            </a:pPr>
            <a:r>
              <a:rPr lang="en-US" sz="1800">
                <a:ea typeface="+mn-lt"/>
                <a:cs typeface="+mn-lt"/>
              </a:rPr>
              <a:t>Potential in molecular computers, decision-making systems, and nanomachines.</a:t>
            </a:r>
            <a:endParaRPr lang="en-US" sz="1800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2899-59AB-98AB-4FC9-B63A3973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/>
              <a:t>Molecular Computation for Molecular Classification</a:t>
            </a:r>
          </a:p>
        </p:txBody>
      </p:sp>
      <p:pic>
        <p:nvPicPr>
          <p:cNvPr id="8" name="Picture 7" descr="Close up of a molecular model">
            <a:extLst>
              <a:ext uri="{FF2B5EF4-FFF2-40B4-BE49-F238E27FC236}">
                <a16:creationId xmlns:a16="http://schemas.microsoft.com/office/drawing/2014/main" id="{CBAFD3EB-8827-419B-E5BF-A42DBEF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75" r="6" b="6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61BC8-F898-9162-8D6B-7E98C925B6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/>
              <a:t>Disease pattern recognition and sample classification</a:t>
            </a:r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936559F7-FAED-612D-3F2B-CDA9DAA1C3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2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Chapters</a:t>
            </a:r>
            <a:endParaRPr lang="en-US" kern="1200" cap="all" baseline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4DFFC-C6ED-D423-65C3-8469742D3C1A}"/>
              </a:ext>
            </a:extLst>
          </p:cNvPr>
          <p:cNvSpPr txBox="1"/>
          <p:nvPr/>
        </p:nvSpPr>
        <p:spPr>
          <a:xfrm>
            <a:off x="914399" y="2007873"/>
            <a:ext cx="7192444" cy="4394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Section1: Introduction</a:t>
            </a:r>
            <a:endParaRPr lang="en-US" sz="2000"/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Section2: Elementary Modules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Section3: Toolboxes 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Section4: Create Classifier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Section5: Conclusion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95F-C105-E3C1-F3A6-A456E434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  <a:endParaRPr lang="en-US" kern="1200" cap="all" baseline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33AD1-B8BD-0935-70C3-F58E8DAB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E1648-39C7-468B-E4F5-3FC65204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8657"/>
            <a:ext cx="5181600" cy="330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457DB-ABA0-3DE1-F2A9-12C4D6678F39}"/>
              </a:ext>
            </a:extLst>
          </p:cNvPr>
          <p:cNvSpPr txBox="1"/>
          <p:nvPr/>
        </p:nvSpPr>
        <p:spPr>
          <a:xfrm>
            <a:off x="910682" y="1993365"/>
            <a:ext cx="517923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Living organisms regulate diverse molecules for health and disease states.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Single-marker assays aid diagnostics but may lack robustness.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Multi-marker panels enable improved diagnosis and patient stratification (e.g., bacterial vs. viral infections, cancer detection).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Molecular classifiers emulate biological systems to recognize patterns at the molecular level.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478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Custom</vt:lpstr>
      <vt:lpstr>DNA Computation Learning </vt:lpstr>
      <vt:lpstr>DNA Circuit: SDR based Boolean circuit</vt:lpstr>
      <vt:lpstr>One Switch Circuit vs two Switch Circuit</vt:lpstr>
      <vt:lpstr>Fan-out vs Fan-in</vt:lpstr>
      <vt:lpstr>Full Adder with DSC</vt:lpstr>
      <vt:lpstr>Discussion</vt:lpstr>
      <vt:lpstr>Molecular Computation for Molecular Classification</vt:lpstr>
      <vt:lpstr>Chapters</vt:lpstr>
      <vt:lpstr>Introduction</vt:lpstr>
      <vt:lpstr>Elementary Modules </vt:lpstr>
      <vt:lpstr>Elementary Modules</vt:lpstr>
      <vt:lpstr>Toolboxes </vt:lpstr>
      <vt:lpstr>Genetic Circuit</vt:lpstr>
      <vt:lpstr>Enzyme free Systems</vt:lpstr>
      <vt:lpstr>DNA Tile Assembly</vt:lpstr>
      <vt:lpstr>Transcriptional Systems </vt:lpstr>
      <vt:lpstr>DNA-Enzyme Systems</vt:lpstr>
      <vt:lpstr>Classifier</vt:lpstr>
      <vt:lpstr>Boolean and Neural Network</vt:lpstr>
      <vt:lpstr>Boolean and Neural Network</vt:lpstr>
      <vt:lpstr>Boolean And Gate </vt:lpstr>
      <vt:lpstr>Neural Network</vt:lpstr>
      <vt:lpstr>Conclusion</vt:lpstr>
      <vt:lpstr>Future Implications</vt:lpstr>
      <vt:lpstr>Application: Biosensors 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2024-11-27T14:02:25Z</dcterms:created>
  <dcterms:modified xsi:type="dcterms:W3CDTF">2024-12-16T13:48:23Z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